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Open Sans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slide" Target="slides/slide42.xml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def65e40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adef65e407_0_3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28858a72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we will build our own OpenAI Assistant in Python using Threads, Messages, and File Retrieval.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Install OpenAI library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Create an Assistant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Create a Thread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Add a Message to the Thread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Run the Assistant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Output OpenAI Assistant’s response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AI Assistants with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let’s review Assistant Tools, Threads, Messages, and Runs in more depth</a:t>
            </a:r>
            <a:endParaRPr/>
          </a:p>
        </p:txBody>
      </p:sp>
      <p:sp>
        <p:nvSpPr>
          <p:cNvPr id="215" name="Google Shape;215;g2b28858a729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28858a72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Assistant 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refer to specific functionalities or features that the AI Assistant can leverage, such 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Code Interpreter: Enables your Assistant to iteratively run code to solve coding and math problems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Knowledge Retrieval: Enhances the Assistant's knowledge by retrieving relevant content from uploaded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Custom Function Calling: Enables the Assistant to execute custom functions solely based on their descriptions.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tools can offer diverse capabilities and functionalities, enhancing the AI Assistant's performance and expanding its range of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b28858a729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28858a72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Defined within the Assistant Object upon its creation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Workshop, we will use Code Interpreter and Knowledge Retrieval</a:t>
            </a:r>
            <a:endParaRPr/>
          </a:p>
        </p:txBody>
      </p:sp>
      <p:sp>
        <p:nvSpPr>
          <p:cNvPr id="241" name="Google Shape;241;g2b28858a729_0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28858a72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b28858a729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28858a72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functions and Assistants will intelligently figure out which ones to call with their arguments</a:t>
            </a:r>
            <a:endParaRPr/>
          </a:p>
        </p:txBody>
      </p:sp>
      <p:sp>
        <p:nvSpPr>
          <p:cNvPr id="269" name="Google Shape;269;g2b28858a729_0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28858a72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on Threads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Representation of the conversation sessions between an Assistant and User.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Threads store and manage Messages, ensuring that content fits into the model's context window through automatic truncation*</a:t>
            </a:r>
            <a:endParaRPr/>
          </a:p>
        </p:txBody>
      </p:sp>
      <p:sp>
        <p:nvSpPr>
          <p:cNvPr id="283" name="Google Shape;283;g2b28858a729_0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28858a729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on Messages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“Content” can be text, images* or files created by an Assistant or a User. In this Workshop we will use text content.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By specifying the thread_id, Messages get stored onto the Thread in reverse chronological order</a:t>
            </a:r>
            <a:endParaRPr/>
          </a:p>
        </p:txBody>
      </p:sp>
      <p:sp>
        <p:nvSpPr>
          <p:cNvPr id="295" name="Google Shape;295;g2b28858a729_0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28858a729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Lifecycle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Run objects and their various potential states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Locks: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Run state is in_progress,the Thread is locked.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New Messages cannot be added to the Thread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New Runs cannot be created on the thread</a:t>
            </a:r>
            <a:endParaRPr/>
          </a:p>
        </p:txBody>
      </p:sp>
      <p:sp>
        <p:nvSpPr>
          <p:cNvPr id="308" name="Google Shape;308;g2b28858a729_0_5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3484e756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Lifecycle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know when the Assistant has completed processing, we can poll the Run in a loop.</a:t>
            </a:r>
            <a:endParaRPr/>
          </a:p>
        </p:txBody>
      </p:sp>
      <p:sp>
        <p:nvSpPr>
          <p:cNvPr id="322" name="Google Shape;322;g2b3484e756e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3484e756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Step Object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Provides a detailed list of steps taken by the Assistant during its run.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Enables you to examine how the Assistant reached its final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b3484e756e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04951cc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b04951cc5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3484e756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b3484e756e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28858a729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b28858a729_0_5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28858a72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b28858a729_0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b28858a72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b28858a729_0_6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28858a72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b28858a729_0_6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28858a729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b28858a729_0_6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0b18f673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b0b18f673c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11e6ff3a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b11e6ff3a7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3484e756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b3484e756e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b28858a729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b28858a729_0_7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04951c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b04951c62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3484e756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b3484e756e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b11e6ff3a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2b11e6ff3a7_0_5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3484e756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b3484e756e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b11e6ff3a7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b11e6ff3a7_0_5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b3484e756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2b3484e756e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2868935c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b2868935ce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b3484e756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2b3484e756e_0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28858a729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2b28858a729_0_9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b3484e756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b3484e756e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b3484e756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b3484e756e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28858a729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b28858a729_0_9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b3484e756e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2b3484e756e_0_3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adef65e407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2adef65e407_0_5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b0b18f673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2b0b18f673c_0_9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def65e40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adef65e407_0_4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11e6ff3a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Assistants?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Purpose-built AI that leverages OpenAI’s language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Accesses diverse tools for various tasks (running code, reading files)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Startups and Businesses can customize their LLM Applications using Assistants, incorporating distinct personality traits and functionalities to meet specific business 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b11e6ff3a7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28858a7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use OpenAI Assistants?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Assistants enable efficient development, personalized interactions, and versatile functionality in LLM Applications.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Efficient Development: Assistants leverage pre-built models and tools, cutting down development time and resources.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Personalized Interaction: Use parameters to guide the personality of the Assistant and define its goals.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Enhanced Results: Assistants can access multiple tools at once, amplifying applications' capabilities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g2b28858a729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28858a72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Assistant - Use OpenAI models and calls tools* to build impactful LLM apps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Thread - Stores Messages and handles truncation to fit content into a model’s context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Message - (text, images, files) Messages are stored as a list on the Thread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Run - Invocates an Assistant on a Thread by calling relevant tools. Upon Run, Messages are appended to the Thread.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Run Step - Provides steps the assistant took as part of a Run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*tools enhance an Assistant's functionality, offering a range of capabilities from executing code to retrieving knowledge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g2b28858a729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3484e756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b3484e756e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11" Type="http://schemas.openxmlformats.org/officeDocument/2006/relationships/image" Target="../media/image18.jpg"/><Relationship Id="rId10" Type="http://schemas.openxmlformats.org/officeDocument/2006/relationships/image" Target="../media/image15.png"/><Relationship Id="rId9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hyperlink" Target="https://platform.openai.com/docs/assistants/tools/knowledge-retrieva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1.png"/><Relationship Id="rId6" Type="http://schemas.openxmlformats.org/officeDocument/2006/relationships/hyperlink" Target="https://emojipedia.org/locke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://tinyurl.com/ZSL-openai-assistants-workshop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hyperlink" Target="http://tinyurl.com/ZSL-openai-assistants-workshop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 rot="-5400000">
            <a:off x="6961780" y="167035"/>
            <a:ext cx="2349255" cy="2015137"/>
          </a:xfrm>
          <a:custGeom>
            <a:rect b="b" l="l" r="r" t="t"/>
            <a:pathLst>
              <a:path extrusionOk="0" h="3166491" w="3691509">
                <a:moveTo>
                  <a:pt x="0" y="0"/>
                </a:moveTo>
                <a:lnTo>
                  <a:pt x="3691509" y="0"/>
                </a:lnTo>
                <a:lnTo>
                  <a:pt x="3691509" y="3166491"/>
                </a:lnTo>
                <a:lnTo>
                  <a:pt x="0" y="31664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250" l="0" r="-2291" t="0"/>
            </a:stretch>
          </a:blipFill>
          <a:ln>
            <a:noFill/>
          </a:ln>
        </p:spPr>
      </p:sp>
      <p:sp>
        <p:nvSpPr>
          <p:cNvPr id="55" name="Google Shape;55;p13"/>
          <p:cNvSpPr/>
          <p:nvPr/>
        </p:nvSpPr>
        <p:spPr>
          <a:xfrm rot="418366">
            <a:off x="5351227" y="4246402"/>
            <a:ext cx="1068851" cy="1013141"/>
          </a:xfrm>
          <a:custGeom>
            <a:rect b="b" l="l" r="r" t="t"/>
            <a:pathLst>
              <a:path extrusionOk="0" h="2893949" w="3053080">
                <a:moveTo>
                  <a:pt x="3053080" y="2601214"/>
                </a:moveTo>
                <a:lnTo>
                  <a:pt x="3053080" y="1773809"/>
                </a:lnTo>
                <a:lnTo>
                  <a:pt x="2675128" y="0"/>
                </a:lnTo>
                <a:lnTo>
                  <a:pt x="2637536" y="0"/>
                </a:lnTo>
                <a:lnTo>
                  <a:pt x="0" y="0"/>
                </a:lnTo>
                <a:lnTo>
                  <a:pt x="0" y="2893949"/>
                </a:lnTo>
                <a:lnTo>
                  <a:pt x="1678940" y="28939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291895" y="620165"/>
            <a:ext cx="171935" cy="221314"/>
          </a:xfrm>
          <a:custGeom>
            <a:rect b="b" l="l" r="r" t="t"/>
            <a:pathLst>
              <a:path extrusionOk="0" h="442628" w="343870">
                <a:moveTo>
                  <a:pt x="0" y="0"/>
                </a:moveTo>
                <a:lnTo>
                  <a:pt x="343870" y="0"/>
                </a:lnTo>
                <a:lnTo>
                  <a:pt x="343870" y="442627"/>
                </a:lnTo>
                <a:lnTo>
                  <a:pt x="0" y="442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7485728" y="3011720"/>
            <a:ext cx="165056" cy="164694"/>
          </a:xfrm>
          <a:custGeom>
            <a:rect b="b" l="l" r="r" t="t"/>
            <a:pathLst>
              <a:path extrusionOk="0" h="329388" w="330112">
                <a:moveTo>
                  <a:pt x="0" y="0"/>
                </a:moveTo>
                <a:lnTo>
                  <a:pt x="330113" y="0"/>
                </a:lnTo>
                <a:lnTo>
                  <a:pt x="330113" y="329389"/>
                </a:lnTo>
                <a:lnTo>
                  <a:pt x="0" y="329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13"/>
          <p:cNvSpPr/>
          <p:nvPr/>
        </p:nvSpPr>
        <p:spPr>
          <a:xfrm>
            <a:off x="4127084" y="3415147"/>
            <a:ext cx="175325" cy="175325"/>
          </a:xfrm>
          <a:custGeom>
            <a:rect b="b" l="l" r="r" t="t"/>
            <a:pathLst>
              <a:path extrusionOk="0" h="350651" w="350651">
                <a:moveTo>
                  <a:pt x="0" y="0"/>
                </a:moveTo>
                <a:lnTo>
                  <a:pt x="350651" y="0"/>
                </a:lnTo>
                <a:lnTo>
                  <a:pt x="350651" y="350651"/>
                </a:lnTo>
                <a:lnTo>
                  <a:pt x="0" y="3506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" name="Google Shape;59;p13"/>
          <p:cNvGrpSpPr/>
          <p:nvPr/>
        </p:nvGrpSpPr>
        <p:grpSpPr>
          <a:xfrm>
            <a:off x="514350" y="514350"/>
            <a:ext cx="2660975" cy="654277"/>
            <a:chOff x="514350" y="514350"/>
            <a:chExt cx="2660975" cy="654277"/>
          </a:xfrm>
        </p:grpSpPr>
        <p:grpSp>
          <p:nvGrpSpPr>
            <p:cNvPr id="60" name="Google Shape;60;p13"/>
            <p:cNvGrpSpPr/>
            <p:nvPr/>
          </p:nvGrpSpPr>
          <p:grpSpPr>
            <a:xfrm>
              <a:off x="1349833" y="800502"/>
              <a:ext cx="1825421" cy="368107"/>
              <a:chOff x="0" y="-28575"/>
              <a:chExt cx="1272926" cy="256693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0" y="0"/>
                <a:ext cx="1272926" cy="228118"/>
              </a:xfrm>
              <a:custGeom>
                <a:rect b="b" l="l" r="r" t="t"/>
                <a:pathLst>
                  <a:path extrusionOk="0" h="228118" w="1272926">
                    <a:moveTo>
                      <a:pt x="0" y="0"/>
                    </a:moveTo>
                    <a:lnTo>
                      <a:pt x="1272926" y="0"/>
                    </a:lnTo>
                    <a:lnTo>
                      <a:pt x="1272926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62" name="Google Shape;62;p13"/>
              <p:cNvSpPr txBox="1"/>
              <p:nvPr/>
            </p:nvSpPr>
            <p:spPr>
              <a:xfrm>
                <a:off x="0" y="-28575"/>
                <a:ext cx="1272926" cy="2566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900" lIns="25900" spcFirstLastPara="1" rIns="25900" wrap="square" tIns="259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63;p13"/>
            <p:cNvSpPr txBox="1"/>
            <p:nvPr/>
          </p:nvSpPr>
          <p:spPr>
            <a:xfrm>
              <a:off x="1349825" y="840727"/>
              <a:ext cx="18255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WORKSHOPS</a:t>
              </a:r>
              <a:endParaRPr i="1" sz="70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349833" y="520405"/>
              <a:ext cx="544014" cy="268948"/>
            </a:xfrm>
            <a:custGeom>
              <a:rect b="b" l="l" r="r" t="t"/>
              <a:pathLst>
                <a:path extrusionOk="0" h="717194" w="1450705">
                  <a:moveTo>
                    <a:pt x="0" y="0"/>
                  </a:moveTo>
                  <a:lnTo>
                    <a:pt x="1450706" y="0"/>
                  </a:lnTo>
                  <a:lnTo>
                    <a:pt x="1450706" y="717195"/>
                  </a:lnTo>
                  <a:lnTo>
                    <a:pt x="0" y="717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1954395" y="554349"/>
              <a:ext cx="1220858" cy="221568"/>
            </a:xfrm>
            <a:custGeom>
              <a:rect b="b" l="l" r="r" t="t"/>
              <a:pathLst>
                <a:path extrusionOk="0" h="590848" w="3255622">
                  <a:moveTo>
                    <a:pt x="0" y="0"/>
                  </a:moveTo>
                  <a:lnTo>
                    <a:pt x="3255623" y="0"/>
                  </a:lnTo>
                  <a:lnTo>
                    <a:pt x="3255623" y="590848"/>
                  </a:lnTo>
                  <a:lnTo>
                    <a:pt x="0" y="590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2950" r="0" t="0"/>
              </a:stretch>
            </a:blipFill>
            <a:ln>
              <a:noFill/>
            </a:ln>
          </p:spPr>
        </p:sp>
        <p:sp>
          <p:nvSpPr>
            <p:cNvPr id="66" name="Google Shape;66;p13"/>
            <p:cNvSpPr/>
            <p:nvPr/>
          </p:nvSpPr>
          <p:spPr>
            <a:xfrm>
              <a:off x="514350" y="514350"/>
              <a:ext cx="802067" cy="654259"/>
            </a:xfrm>
            <a:custGeom>
              <a:rect b="b" l="l" r="r" t="t"/>
              <a:pathLst>
                <a:path extrusionOk="0" h="1744689" w="2138846">
                  <a:moveTo>
                    <a:pt x="0" y="0"/>
                  </a:moveTo>
                  <a:lnTo>
                    <a:pt x="2138846" y="0"/>
                  </a:lnTo>
                  <a:lnTo>
                    <a:pt x="2138846" y="1744689"/>
                  </a:lnTo>
                  <a:lnTo>
                    <a:pt x="0" y="17446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7" name="Google Shape;67;p13"/>
          <p:cNvSpPr txBox="1"/>
          <p:nvPr/>
        </p:nvSpPr>
        <p:spPr>
          <a:xfrm>
            <a:off x="514350" y="1719760"/>
            <a:ext cx="6936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Interactive LLM Applications Using OpenAI's Assistants API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" name="Google Shape;68;p13"/>
          <p:cNvGrpSpPr/>
          <p:nvPr/>
        </p:nvGrpSpPr>
        <p:grpSpPr>
          <a:xfrm>
            <a:off x="0" y="3300135"/>
            <a:ext cx="3712814" cy="1193507"/>
            <a:chOff x="0" y="-28575"/>
            <a:chExt cx="966300" cy="310623"/>
          </a:xfrm>
        </p:grpSpPr>
        <p:sp>
          <p:nvSpPr>
            <p:cNvPr id="69" name="Google Shape;69;p13"/>
            <p:cNvSpPr/>
            <p:nvPr/>
          </p:nvSpPr>
          <p:spPr>
            <a:xfrm>
              <a:off x="0" y="0"/>
              <a:ext cx="966241" cy="282048"/>
            </a:xfrm>
            <a:custGeom>
              <a:rect b="b" l="l" r="r" t="t"/>
              <a:pathLst>
                <a:path extrusionOk="0" h="282048" w="966241">
                  <a:moveTo>
                    <a:pt x="5213" y="0"/>
                  </a:moveTo>
                  <a:lnTo>
                    <a:pt x="961027" y="0"/>
                  </a:lnTo>
                  <a:cubicBezTo>
                    <a:pt x="962410" y="0"/>
                    <a:pt x="963736" y="549"/>
                    <a:pt x="964714" y="1527"/>
                  </a:cubicBezTo>
                  <a:cubicBezTo>
                    <a:pt x="965691" y="2505"/>
                    <a:pt x="966241" y="3831"/>
                    <a:pt x="966241" y="5213"/>
                  </a:cubicBezTo>
                  <a:lnTo>
                    <a:pt x="966241" y="276835"/>
                  </a:lnTo>
                  <a:cubicBezTo>
                    <a:pt x="966241" y="278218"/>
                    <a:pt x="965691" y="279544"/>
                    <a:pt x="964714" y="280521"/>
                  </a:cubicBezTo>
                  <a:cubicBezTo>
                    <a:pt x="963736" y="281499"/>
                    <a:pt x="962410" y="282048"/>
                    <a:pt x="961027" y="282048"/>
                  </a:cubicBezTo>
                  <a:lnTo>
                    <a:pt x="5213" y="282048"/>
                  </a:lnTo>
                  <a:cubicBezTo>
                    <a:pt x="3831" y="282048"/>
                    <a:pt x="2505" y="281499"/>
                    <a:pt x="1527" y="280521"/>
                  </a:cubicBezTo>
                  <a:cubicBezTo>
                    <a:pt x="549" y="279544"/>
                    <a:pt x="0" y="278218"/>
                    <a:pt x="0" y="276835"/>
                  </a:cubicBezTo>
                  <a:lnTo>
                    <a:pt x="0" y="5213"/>
                  </a:lnTo>
                  <a:cubicBezTo>
                    <a:pt x="0" y="3831"/>
                    <a:pt x="549" y="2505"/>
                    <a:pt x="1527" y="1527"/>
                  </a:cubicBezTo>
                  <a:cubicBezTo>
                    <a:pt x="2505" y="549"/>
                    <a:pt x="3831" y="0"/>
                    <a:pt x="5213" y="0"/>
                  </a:cubicBezTo>
                  <a:close/>
                </a:path>
              </a:pathLst>
            </a:custGeom>
            <a:solidFill>
              <a:srgbClr val="444444">
                <a:alpha val="549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 txBox="1"/>
            <p:nvPr/>
          </p:nvSpPr>
          <p:spPr>
            <a:xfrm>
              <a:off x="0" y="-28575"/>
              <a:ext cx="966300" cy="3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13"/>
          <p:cNvSpPr/>
          <p:nvPr/>
        </p:nvSpPr>
        <p:spPr>
          <a:xfrm>
            <a:off x="514350" y="3502810"/>
            <a:ext cx="875792" cy="8757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1526350" y="3530864"/>
            <a:ext cx="2130008" cy="804061"/>
            <a:chOff x="1526350" y="3487063"/>
            <a:chExt cx="2130008" cy="804061"/>
          </a:xfrm>
        </p:grpSpPr>
        <p:sp>
          <p:nvSpPr>
            <p:cNvPr id="73" name="Google Shape;73;p13"/>
            <p:cNvSpPr txBox="1"/>
            <p:nvPr/>
          </p:nvSpPr>
          <p:spPr>
            <a:xfrm>
              <a:off x="1526351" y="3487063"/>
              <a:ext cx="21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Daryle Serrant</a:t>
              </a:r>
              <a:endParaRPr b="1"/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1526358" y="3819788"/>
              <a:ext cx="21300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Scientist &amp; ML Consultant</a:t>
              </a:r>
              <a:endParaRPr sz="1100"/>
            </a:p>
          </p:txBody>
        </p:sp>
        <p:sp>
          <p:nvSpPr>
            <p:cNvPr id="75" name="Google Shape;75;p13"/>
            <p:cNvSpPr txBox="1"/>
            <p:nvPr/>
          </p:nvSpPr>
          <p:spPr>
            <a:xfrm>
              <a:off x="1526350" y="4121924"/>
              <a:ext cx="21300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</a:t>
              </a:r>
              <a:r>
                <a:rPr lang="en" sz="1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yteSolid Solutions</a:t>
              </a:r>
              <a:endParaRPr sz="1100"/>
            </a:p>
          </p:txBody>
        </p:sp>
      </p:grpSp>
      <p:pic>
        <p:nvPicPr>
          <p:cNvPr id="76" name="Google Shape;7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400" y="3502849"/>
            <a:ext cx="875700" cy="87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85250" y="2842638"/>
            <a:ext cx="817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Zero Shot Labs x San Francisco AI User Group</a:t>
            </a:r>
            <a:endParaRPr i="1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18" name="Google Shape;218;p2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19" name="Google Shape;219;p2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2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2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2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5" name="Google Shape;225;p22"/>
          <p:cNvSpPr txBox="1"/>
          <p:nvPr>
            <p:ph idx="4294967295" type="body"/>
          </p:nvPr>
        </p:nvSpPr>
        <p:spPr>
          <a:xfrm>
            <a:off x="514350" y="1083275"/>
            <a:ext cx="73812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Build an OpenAI Assistant using Threads, Messages, and File Retrieval.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616500" y="1981675"/>
            <a:ext cx="6322500" cy="265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36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Install OpenAI library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Create an Assistant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Create a Thread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Add a Message to the Thread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Run the Assistant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Output OpenAI Assistant’s response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AI Assistants with Files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32" name="Google Shape;232;p2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33" name="Google Shape;233;p2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3"/>
          <p:cNvSpPr txBox="1"/>
          <p:nvPr/>
        </p:nvSpPr>
        <p:spPr>
          <a:xfrm>
            <a:off x="514350" y="154725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Assistant Tools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2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2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23"/>
          <p:cNvSpPr txBox="1"/>
          <p:nvPr/>
        </p:nvSpPr>
        <p:spPr>
          <a:xfrm>
            <a:off x="514350" y="1017375"/>
            <a:ext cx="84462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09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 sz="209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unctionalities or features that the AI Assistant can leverage:</a:t>
            </a:r>
            <a:endParaRPr sz="2095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182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95"/>
              <a:buAutoNum type="arabicPeriod"/>
            </a:pPr>
            <a:r>
              <a:rPr lang="en" sz="209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Code Interpreter: </a:t>
            </a:r>
            <a:r>
              <a:rPr lang="en" sz="201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201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teratively run code</a:t>
            </a:r>
            <a:endParaRPr sz="2017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18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95"/>
              <a:buAutoNum type="arabicPeriod"/>
            </a:pPr>
            <a:r>
              <a:rPr lang="en" sz="209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Retrieval: </a:t>
            </a:r>
            <a:r>
              <a:rPr lang="en" sz="201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sz="201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etrieve content from uploaded files</a:t>
            </a:r>
            <a:endParaRPr sz="2017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18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95"/>
              <a:buAutoNum type="arabicPeriod"/>
            </a:pPr>
            <a:r>
              <a:rPr lang="en" sz="209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 Function Calling: </a:t>
            </a:r>
            <a:r>
              <a:rPr lang="en" sz="201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201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xecute custom functions</a:t>
            </a:r>
            <a:endParaRPr sz="2095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44" name="Google Shape;244;p2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45" name="Google Shape;245;p2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Assistant Tools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2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2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0" name="Google Shape;2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25" y="1710101"/>
            <a:ext cx="8173180" cy="20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/>
          <p:nvPr/>
        </p:nvSpPr>
        <p:spPr>
          <a:xfrm>
            <a:off x="115500" y="2856375"/>
            <a:ext cx="712500" cy="34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57" name="Google Shape;257;p2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58" name="Google Shape;258;p2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2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Retrieval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2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2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25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4" name="Google Shape;264;p25"/>
          <p:cNvSpPr txBox="1"/>
          <p:nvPr/>
        </p:nvSpPr>
        <p:spPr>
          <a:xfrm>
            <a:off x="514350" y="1083275"/>
            <a:ext cx="78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Uploading files for Knowledge Retrieval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351" y="1630500"/>
            <a:ext cx="7331644" cy="31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/>
          <p:nvPr/>
        </p:nvSpPr>
        <p:spPr>
          <a:xfrm>
            <a:off x="372125" y="4010500"/>
            <a:ext cx="712500" cy="34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6A07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72" name="Google Shape;272;p2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73" name="Google Shape;273;p2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 Function Example</a:t>
            </a:r>
            <a:endParaRPr b="1" sz="2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78" name="Google Shape;27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7900" y="1029575"/>
            <a:ext cx="4695052" cy="400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/>
          <p:nvPr/>
        </p:nvSpPr>
        <p:spPr>
          <a:xfrm>
            <a:off x="1681925" y="1790703"/>
            <a:ext cx="6888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6A07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1720925" y="3371351"/>
            <a:ext cx="6498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6A07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6" name="Google Shape;286;p2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87" name="Google Shape;287;p2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88" name="Google Shape;288;p2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2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Threads</a:t>
            </a:r>
            <a:endParaRPr b="1" sz="2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27"/>
          <p:cNvSpPr txBox="1"/>
          <p:nvPr>
            <p:ph idx="4294967295" type="body"/>
          </p:nvPr>
        </p:nvSpPr>
        <p:spPr>
          <a:xfrm>
            <a:off x="376950" y="1009550"/>
            <a:ext cx="8520600" cy="15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672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18"/>
              <a:buFont typeface="Open Sans"/>
              <a:buChar char="●"/>
            </a:pPr>
            <a:r>
              <a:rPr lang="en" sz="201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Represents conversation sessions between an Assistant and User. </a:t>
            </a:r>
            <a:endParaRPr sz="2017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672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18"/>
              <a:buFont typeface="Open Sans"/>
              <a:buChar char="●"/>
            </a:pPr>
            <a:r>
              <a:rPr lang="en" sz="201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Stores and manages Messages</a:t>
            </a:r>
            <a:endParaRPr sz="2017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672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018"/>
              <a:buFont typeface="Open Sans"/>
              <a:buChar char="●"/>
            </a:pPr>
            <a:r>
              <a:rPr lang="en" sz="201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Ensures content fits inside model context window via truncation*</a:t>
            </a:r>
            <a:endParaRPr sz="171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838" y="2871801"/>
            <a:ext cx="8480325" cy="10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8" name="Google Shape;298;p2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99" name="Google Shape;299;p2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00" name="Google Shape;300;p2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2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Messages</a:t>
            </a:r>
            <a:endParaRPr b="1" sz="2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28"/>
          <p:cNvSpPr txBox="1"/>
          <p:nvPr/>
        </p:nvSpPr>
        <p:spPr>
          <a:xfrm>
            <a:off x="311700" y="1000075"/>
            <a:ext cx="85206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“Content” can be text, images* or files created by an Assistant or a User.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S</a:t>
            </a:r>
            <a:r>
              <a:rPr lang="en" sz="2000">
                <a:solidFill>
                  <a:schemeClr val="lt1"/>
                </a:solidFill>
              </a:rPr>
              <a:t>pecifying </a:t>
            </a: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thread_id</a:t>
            </a:r>
            <a:r>
              <a:rPr lang="en" sz="2000">
                <a:solidFill>
                  <a:schemeClr val="lt1"/>
                </a:solidFill>
              </a:rPr>
              <a:t> stores messages in thread in reverse chronological order.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600" y="2690613"/>
            <a:ext cx="8288252" cy="180321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514350" y="4672675"/>
            <a:ext cx="9144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</a:rPr>
              <a:t> *Not yet supported but images can be passed and processed via </a:t>
            </a:r>
            <a:r>
              <a:rPr i="1" lang="en" sz="10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Knowledge Retrieval</a:t>
            </a:r>
            <a:r>
              <a:rPr i="1" lang="en" sz="1000">
                <a:solidFill>
                  <a:schemeClr val="lt1"/>
                </a:solidFill>
              </a:rPr>
              <a:t> tool</a:t>
            </a:r>
            <a:endParaRPr i="1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1" name="Google Shape;311;p2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12" name="Google Shape;312;p2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13" name="Google Shape;313;p2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2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Run Lifecycle</a:t>
            </a:r>
            <a:endParaRPr b="1" sz="2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29"/>
          <p:cNvSpPr txBox="1"/>
          <p:nvPr/>
        </p:nvSpPr>
        <p:spPr>
          <a:xfrm>
            <a:off x="141600" y="1159325"/>
            <a:ext cx="5738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29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Run Objects and their various potential states.</a:t>
            </a:r>
            <a:endParaRPr sz="1829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5">
            <a:alphaModFix/>
          </a:blip>
          <a:srcRect b="0" l="13658" r="13454" t="0"/>
          <a:stretch/>
        </p:blipFill>
        <p:spPr>
          <a:xfrm>
            <a:off x="173600" y="2066150"/>
            <a:ext cx="4398400" cy="209945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 txBox="1"/>
          <p:nvPr/>
        </p:nvSpPr>
        <p:spPr>
          <a:xfrm>
            <a:off x="2805584" y="2630375"/>
            <a:ext cx="483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8AB4F8"/>
                </a:solidFill>
                <a:highlight>
                  <a:srgbClr val="202124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🔒</a:t>
            </a:r>
            <a:endParaRPr/>
          </a:p>
        </p:txBody>
      </p:sp>
      <p:sp>
        <p:nvSpPr>
          <p:cNvPr id="319" name="Google Shape;319;p29"/>
          <p:cNvSpPr txBox="1"/>
          <p:nvPr/>
        </p:nvSpPr>
        <p:spPr>
          <a:xfrm>
            <a:off x="4811900" y="2144175"/>
            <a:ext cx="40851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9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Threads are locked when Runs are </a:t>
            </a: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in_progress</a:t>
            </a:r>
            <a:r>
              <a:rPr lang="en" sz="2000">
                <a:solidFill>
                  <a:schemeClr val="lt1"/>
                </a:solidFill>
              </a:rPr>
              <a:t> </a:t>
            </a:r>
            <a:endParaRPr sz="1829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480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30"/>
              <a:buFont typeface="Open Sans"/>
              <a:buChar char="●"/>
            </a:pPr>
            <a:r>
              <a:rPr lang="en" sz="1829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New messages can’t be added</a:t>
            </a:r>
            <a:endParaRPr sz="1829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48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30"/>
              <a:buFont typeface="Open Sans"/>
              <a:buChar char="●"/>
            </a:pPr>
            <a:r>
              <a:rPr lang="en" sz="1829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New runs cannot be created</a:t>
            </a:r>
            <a:endParaRPr sz="1829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5" name="Google Shape;325;p3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26" name="Google Shape;326;p3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27" name="Google Shape;327;p3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3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Run Lifecycle</a:t>
            </a:r>
            <a:endParaRPr b="1" sz="2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30"/>
          <p:cNvSpPr txBox="1"/>
          <p:nvPr/>
        </p:nvSpPr>
        <p:spPr>
          <a:xfrm>
            <a:off x="311700" y="1152475"/>
            <a:ext cx="37770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 know when the Assistant has completed processing, poll the Run in a loop.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2784275" y="2884125"/>
            <a:ext cx="5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972" y="2702974"/>
            <a:ext cx="5358652" cy="21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 rotWithShape="1">
          <a:blip r:embed="rId6">
            <a:alphaModFix/>
          </a:blip>
          <a:srcRect b="0" l="13658" r="13454" t="0"/>
          <a:stretch/>
        </p:blipFill>
        <p:spPr>
          <a:xfrm>
            <a:off x="4366825" y="1065150"/>
            <a:ext cx="3980074" cy="1818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9" name="Google Shape;339;p3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40" name="Google Shape;340;p3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41" name="Google Shape;341;p3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3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Run Step Object</a:t>
            </a:r>
            <a:endParaRPr b="1" sz="2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31"/>
          <p:cNvSpPr txBox="1"/>
          <p:nvPr/>
        </p:nvSpPr>
        <p:spPr>
          <a:xfrm>
            <a:off x="278850" y="1045350"/>
            <a:ext cx="36900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Provides a detailed list of steps taken by the Assistant during its run. 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Enables you to examine how the Assistant reached its final response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5" name="Google Shape;345;p31"/>
          <p:cNvPicPr preferRelativeResize="0"/>
          <p:nvPr/>
        </p:nvPicPr>
        <p:blipFill rotWithShape="1">
          <a:blip r:embed="rId5">
            <a:alphaModFix/>
          </a:blip>
          <a:srcRect b="-3071" l="1740" r="-1740" t="0"/>
          <a:stretch/>
        </p:blipFill>
        <p:spPr>
          <a:xfrm>
            <a:off x="4377200" y="999600"/>
            <a:ext cx="4312352" cy="355575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1"/>
          <p:cNvSpPr/>
          <p:nvPr/>
        </p:nvSpPr>
        <p:spPr>
          <a:xfrm>
            <a:off x="4078325" y="1572603"/>
            <a:ext cx="607200" cy="28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83" name="Google Shape;83;p1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84" name="Google Shape;84;p1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4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During this workshop you will…</a:t>
            </a:r>
            <a:endParaRPr sz="600"/>
          </a:p>
        </p:txBody>
      </p:sp>
      <p:sp>
        <p:nvSpPr>
          <p:cNvPr id="86" name="Google Shape;86;p14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4"/>
          <p:cNvSpPr txBox="1"/>
          <p:nvPr/>
        </p:nvSpPr>
        <p:spPr>
          <a:xfrm>
            <a:off x="3008025" y="1440450"/>
            <a:ext cx="59127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Learn core concepts of OpenAI Assistants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Develop a functional AI assistant using the Assistants API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Learn the end-to-end process, from creating Threads to triggering responses and managing Runs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5">
            <a:alphaModFix/>
          </a:blip>
          <a:srcRect b="11919" l="19956" r="20273" t="6213"/>
          <a:stretch/>
        </p:blipFill>
        <p:spPr>
          <a:xfrm>
            <a:off x="789900" y="1127700"/>
            <a:ext cx="1846200" cy="212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2" name="Google Shape;352;p3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53" name="Google Shape;353;p3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54" name="Google Shape;354;p3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3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Run Step </a:t>
            </a:r>
            <a:r>
              <a:rPr b="1" lang="en" sz="2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step_details</a:t>
            </a:r>
            <a:endParaRPr b="1" sz="2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32"/>
          <p:cNvSpPr txBox="1"/>
          <p:nvPr/>
        </p:nvSpPr>
        <p:spPr>
          <a:xfrm>
            <a:off x="514350" y="1280104"/>
            <a:ext cx="2978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</a:rPr>
              <a:t>message_creation</a:t>
            </a:r>
            <a:r>
              <a:rPr lang="en" sz="1800">
                <a:solidFill>
                  <a:srgbClr val="595959"/>
                </a:solidFill>
              </a:rPr>
              <a:t>: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Created when the Assistant creates a Message in the Thread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tool_calls</a:t>
            </a:r>
            <a:r>
              <a:rPr lang="en" sz="1800">
                <a:solidFill>
                  <a:srgbClr val="595959"/>
                </a:solidFill>
              </a:rPr>
              <a:t>: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Created when a tool is called by the Assistant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8" name="Google Shape;3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1888" y="987075"/>
            <a:ext cx="4484809" cy="3113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2"/>
          <p:cNvSpPr/>
          <p:nvPr/>
        </p:nvSpPr>
        <p:spPr>
          <a:xfrm>
            <a:off x="3341166" y="2180100"/>
            <a:ext cx="416700" cy="2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2"/>
          <p:cNvSpPr/>
          <p:nvPr/>
        </p:nvSpPr>
        <p:spPr>
          <a:xfrm>
            <a:off x="3341166" y="3751190"/>
            <a:ext cx="416700" cy="2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6" name="Google Shape;366;p3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67" name="Google Shape;367;p3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68" name="Google Shape;368;p3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3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Let’s Build with OpenAI Assistant API!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33"/>
          <p:cNvSpPr txBox="1"/>
          <p:nvPr/>
        </p:nvSpPr>
        <p:spPr>
          <a:xfrm>
            <a:off x="891700" y="2370675"/>
            <a:ext cx="778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e’ll build a Math Tutor Assistant and a Research Assistant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7" name="Google Shape;377;p3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378" name="Google Shape;378;p3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79" name="Google Shape;379;p3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34"/>
          <p:cNvSpPr txBox="1"/>
          <p:nvPr/>
        </p:nvSpPr>
        <p:spPr>
          <a:xfrm>
            <a:off x="378875" y="182000"/>
            <a:ext cx="5128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Follow Along Here!</a:t>
            </a:r>
            <a:endParaRPr b="1" sz="2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3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 u="sng">
                <a:solidFill>
                  <a:srgbClr val="0097A7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http://tinyurl.com/ZSL-openai-assistants-workshop</a:t>
            </a:r>
            <a:endParaRPr sz="15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35"/>
          <p:cNvGrpSpPr/>
          <p:nvPr/>
        </p:nvGrpSpPr>
        <p:grpSpPr>
          <a:xfrm>
            <a:off x="0" y="2026074"/>
            <a:ext cx="9143818" cy="1287848"/>
            <a:chOff x="0" y="-28575"/>
            <a:chExt cx="4816592" cy="546300"/>
          </a:xfrm>
        </p:grpSpPr>
        <p:sp>
          <p:nvSpPr>
            <p:cNvPr id="388" name="Google Shape;388;p35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389" name="Google Shape;389;p35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35"/>
          <p:cNvSpPr/>
          <p:nvPr/>
        </p:nvSpPr>
        <p:spPr>
          <a:xfrm rot="9175335">
            <a:off x="-676056" y="409967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35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35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35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35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3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35"/>
          <p:cNvSpPr txBox="1"/>
          <p:nvPr/>
        </p:nvSpPr>
        <p:spPr>
          <a:xfrm>
            <a:off x="0" y="2240875"/>
            <a:ext cx="91440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Hands-on Demo Time!</a:t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3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02" name="Google Shape;402;p3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03" name="Google Shape;403;p3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36"/>
          <p:cNvSpPr txBox="1"/>
          <p:nvPr/>
        </p:nvSpPr>
        <p:spPr>
          <a:xfrm>
            <a:off x="310000" y="182000"/>
            <a:ext cx="519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Final Exercise</a:t>
            </a:r>
            <a:endParaRPr b="1" sz="2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3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3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08" name="Google Shape;40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475" y="973000"/>
            <a:ext cx="69710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3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3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37"/>
          <p:cNvSpPr txBox="1"/>
          <p:nvPr>
            <p:ph idx="4294967295" type="ctrTitle"/>
          </p:nvPr>
        </p:nvSpPr>
        <p:spPr>
          <a:xfrm>
            <a:off x="-125" y="1025875"/>
            <a:ext cx="9144000" cy="28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68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http://tinyurl.com/ZSL-openai-assistants-workshop</a:t>
            </a:r>
            <a:endParaRPr b="1" sz="26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6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File &gt; “Save a copy in Drive”</a:t>
            </a:r>
            <a:endParaRPr b="1" sz="29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Scroll down to the last cell</a:t>
            </a:r>
            <a:endParaRPr b="1" sz="29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Fill in your solution!</a:t>
            </a:r>
            <a:endParaRPr b="1" sz="29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8"/>
          <p:cNvGrpSpPr/>
          <p:nvPr/>
        </p:nvGrpSpPr>
        <p:grpSpPr>
          <a:xfrm>
            <a:off x="0" y="2026074"/>
            <a:ext cx="9143818" cy="1037096"/>
            <a:chOff x="0" y="-28575"/>
            <a:chExt cx="4816592" cy="546300"/>
          </a:xfrm>
        </p:grpSpPr>
        <p:sp>
          <p:nvSpPr>
            <p:cNvPr id="422" name="Google Shape;422;p38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23" name="Google Shape;423;p38"/>
            <p:cNvSpPr txBox="1"/>
            <p:nvPr/>
          </p:nvSpPr>
          <p:spPr>
            <a:xfrm>
              <a:off x="0" y="-28575"/>
              <a:ext cx="4816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38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38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38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38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38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3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38"/>
          <p:cNvSpPr txBox="1"/>
          <p:nvPr/>
        </p:nvSpPr>
        <p:spPr>
          <a:xfrm>
            <a:off x="0" y="2054126"/>
            <a:ext cx="91440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</a:t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36" name="Google Shape;436;p3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37" name="Google Shape;437;p3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3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3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0" name="Google Shape;440;p39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441" name="Google Shape;441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39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444" name="Google Shape;444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39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447" name="Google Shape;447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39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450" name="Google Shape;450;p3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3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Q1</a:t>
            </a:r>
            <a:endParaRPr sz="700"/>
          </a:p>
        </p:txBody>
      </p:sp>
      <p:sp>
        <p:nvSpPr>
          <p:cNvPr id="453" name="Google Shape;453;p3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4" name="Google Shape;454;p39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a Thread Object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In a Message Object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Where do you define the Assistant tool(s)?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39"/>
          <p:cNvSpPr txBox="1"/>
          <p:nvPr/>
        </p:nvSpPr>
        <p:spPr>
          <a:xfrm>
            <a:off x="689875" y="3191400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 an Assistant Object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39"/>
          <p:cNvSpPr txBox="1"/>
          <p:nvPr/>
        </p:nvSpPr>
        <p:spPr>
          <a:xfrm>
            <a:off x="689875" y="4012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 a Run Object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4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64" name="Google Shape;464;p4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65" name="Google Shape;465;p4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6" name="Google Shape;466;p4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4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68" name="Google Shape;468;p40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469" name="Google Shape;469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40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472" name="Google Shape;472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40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475" name="Google Shape;475;p4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4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Q1</a:t>
            </a:r>
            <a:endParaRPr sz="700"/>
          </a:p>
        </p:txBody>
      </p:sp>
      <p:sp>
        <p:nvSpPr>
          <p:cNvPr id="478" name="Google Shape;478;p4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40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In a Thread Object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40"/>
          <p:cNvSpPr txBox="1"/>
          <p:nvPr/>
        </p:nvSpPr>
        <p:spPr>
          <a:xfrm>
            <a:off x="738200" y="24148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In a Message Object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40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Where do you define the Assistant tool(s)?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40"/>
          <p:cNvSpPr txBox="1"/>
          <p:nvPr/>
        </p:nvSpPr>
        <p:spPr>
          <a:xfrm>
            <a:off x="689875" y="4012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D. In a Run Object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40"/>
          <p:cNvSpPr/>
          <p:nvPr/>
        </p:nvSpPr>
        <p:spPr>
          <a:xfrm>
            <a:off x="514350" y="321920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0"/>
          <p:cNvSpPr txBox="1"/>
          <p:nvPr/>
        </p:nvSpPr>
        <p:spPr>
          <a:xfrm>
            <a:off x="782025" y="3220325"/>
            <a:ext cx="5007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 an Assistant Object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4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490" name="Google Shape;490;p4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491" name="Google Shape;491;p4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" name="Google Shape;492;p4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p4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94" name="Google Shape;494;p41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495" name="Google Shape;495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41"/>
          <p:cNvGrpSpPr/>
          <p:nvPr/>
        </p:nvGrpSpPr>
        <p:grpSpPr>
          <a:xfrm>
            <a:off x="514350" y="2372089"/>
            <a:ext cx="4562497" cy="529654"/>
            <a:chOff x="0" y="-28575"/>
            <a:chExt cx="2403338" cy="279000"/>
          </a:xfrm>
        </p:grpSpPr>
        <p:sp>
          <p:nvSpPr>
            <p:cNvPr id="498" name="Google Shape;498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" name="Google Shape;500;p41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501" name="Google Shape;501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41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504" name="Google Shape;504;p4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4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Q2</a:t>
            </a:r>
            <a:endParaRPr sz="700"/>
          </a:p>
        </p:txBody>
      </p:sp>
      <p:sp>
        <p:nvSpPr>
          <p:cNvPr id="507" name="Google Shape;507;p4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8" name="Google Shape;508;p41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Running Python code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738200" y="2414875"/>
            <a:ext cx="4050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Storing conversation sessions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purpose of Threads in the context of Assistants?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689875" y="3191400"/>
            <a:ext cx="4050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Retrieving information from files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689875" y="4012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D.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Describing custom functions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5"/>
          <p:cNvGrpSpPr/>
          <p:nvPr/>
        </p:nvGrpSpPr>
        <p:grpSpPr>
          <a:xfrm>
            <a:off x="3090202" y="2283499"/>
            <a:ext cx="4957972" cy="486705"/>
            <a:chOff x="3090202" y="4484724"/>
            <a:chExt cx="4957972" cy="486705"/>
          </a:xfrm>
        </p:grpSpPr>
        <p:sp>
          <p:nvSpPr>
            <p:cNvPr id="95" name="Google Shape;95;p15"/>
            <p:cNvSpPr txBox="1"/>
            <p:nvPr/>
          </p:nvSpPr>
          <p:spPr>
            <a:xfrm>
              <a:off x="3879074" y="4604925"/>
              <a:ext cx="4169100" cy="1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6" name="Google Shape;96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97" name="Google Shape;9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9" name="Google Shape;99;p1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00" name="Google Shape;100;p1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01" name="Google Shape;101;p1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5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Prerequisites</a:t>
            </a:r>
            <a:endParaRPr sz="700"/>
          </a:p>
        </p:txBody>
      </p:sp>
      <p:sp>
        <p:nvSpPr>
          <p:cNvPr id="103" name="Google Shape;103;p15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5" name="Google Shape;105;p15"/>
          <p:cNvGrpSpPr/>
          <p:nvPr/>
        </p:nvGrpSpPr>
        <p:grpSpPr>
          <a:xfrm>
            <a:off x="3090202" y="3246674"/>
            <a:ext cx="2064137" cy="486705"/>
            <a:chOff x="3090202" y="4484724"/>
            <a:chExt cx="2064137" cy="486705"/>
          </a:xfrm>
        </p:grpSpPr>
        <p:sp>
          <p:nvSpPr>
            <p:cNvPr id="106" name="Google Shape;106;p15"/>
            <p:cNvSpPr txBox="1"/>
            <p:nvPr/>
          </p:nvSpPr>
          <p:spPr>
            <a:xfrm>
              <a:off x="3879040" y="4604927"/>
              <a:ext cx="127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7" name="Google Shape;107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08" name="Google Shape;10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10" name="Google Shape;110;p15"/>
          <p:cNvGrpSpPr/>
          <p:nvPr/>
        </p:nvGrpSpPr>
        <p:grpSpPr>
          <a:xfrm>
            <a:off x="3090202" y="1320324"/>
            <a:ext cx="3849462" cy="486705"/>
            <a:chOff x="3090202" y="4484724"/>
            <a:chExt cx="3849462" cy="486705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3879065" y="4604925"/>
              <a:ext cx="306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OpenAI API Key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12" name="Google Shape;112;p15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15" name="Google Shape;115;p15"/>
          <p:cNvSpPr txBox="1"/>
          <p:nvPr/>
        </p:nvSpPr>
        <p:spPr>
          <a:xfrm>
            <a:off x="3867599" y="2158400"/>
            <a:ext cx="4169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familiarity with Python and Google Colab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3867599" y="3152675"/>
            <a:ext cx="4169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familiarity with Prompting / Large Language Models (LLMs)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938" y="1205462"/>
            <a:ext cx="1385550" cy="7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29" y="2248114"/>
            <a:ext cx="1079127" cy="56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3027" y="2865422"/>
            <a:ext cx="1337176" cy="12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53014" y="2092599"/>
            <a:ext cx="1163382" cy="71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4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18" name="Google Shape;518;p4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19" name="Google Shape;519;p4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4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4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22" name="Google Shape;522;p42"/>
          <p:cNvGrpSpPr/>
          <p:nvPr/>
        </p:nvGrpSpPr>
        <p:grpSpPr>
          <a:xfrm>
            <a:off x="514350" y="1579772"/>
            <a:ext cx="4562497" cy="529654"/>
            <a:chOff x="0" y="-28575"/>
            <a:chExt cx="2403338" cy="279000"/>
          </a:xfrm>
        </p:grpSpPr>
        <p:sp>
          <p:nvSpPr>
            <p:cNvPr id="523" name="Google Shape;523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42"/>
          <p:cNvGrpSpPr/>
          <p:nvPr/>
        </p:nvGrpSpPr>
        <p:grpSpPr>
          <a:xfrm>
            <a:off x="514350" y="3164406"/>
            <a:ext cx="4562497" cy="529654"/>
            <a:chOff x="0" y="-28575"/>
            <a:chExt cx="2403338" cy="279000"/>
          </a:xfrm>
        </p:grpSpPr>
        <p:sp>
          <p:nvSpPr>
            <p:cNvPr id="526" name="Google Shape;526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" name="Google Shape;528;p42"/>
          <p:cNvGrpSpPr/>
          <p:nvPr/>
        </p:nvGrpSpPr>
        <p:grpSpPr>
          <a:xfrm>
            <a:off x="514350" y="3956723"/>
            <a:ext cx="4562497" cy="529654"/>
            <a:chOff x="0" y="-28575"/>
            <a:chExt cx="2403338" cy="279000"/>
          </a:xfrm>
        </p:grpSpPr>
        <p:sp>
          <p:nvSpPr>
            <p:cNvPr id="529" name="Google Shape;529;p4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1" name="Google Shape;531;p4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Q2</a:t>
            </a:r>
            <a:endParaRPr sz="700"/>
          </a:p>
        </p:txBody>
      </p:sp>
      <p:sp>
        <p:nvSpPr>
          <p:cNvPr id="532" name="Google Shape;532;p4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3" name="Google Shape;533;p42"/>
          <p:cNvSpPr txBox="1"/>
          <p:nvPr/>
        </p:nvSpPr>
        <p:spPr>
          <a:xfrm>
            <a:off x="738200" y="1635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Running Python code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" name="Google Shape;534;p42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purpose of Threads in the context of Assistants?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689875" y="3191400"/>
            <a:ext cx="4050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C. Retrieving information from files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Google Shape;536;p42"/>
          <p:cNvSpPr txBox="1"/>
          <p:nvPr/>
        </p:nvSpPr>
        <p:spPr>
          <a:xfrm>
            <a:off x="689875" y="4012075"/>
            <a:ext cx="3614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D. Describing custom functions</a:t>
            </a:r>
            <a:endParaRPr b="1"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" name="Google Shape;537;p42"/>
          <p:cNvSpPr/>
          <p:nvPr/>
        </p:nvSpPr>
        <p:spPr>
          <a:xfrm>
            <a:off x="514350" y="2399200"/>
            <a:ext cx="4560334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2"/>
          <p:cNvSpPr txBox="1"/>
          <p:nvPr/>
        </p:nvSpPr>
        <p:spPr>
          <a:xfrm>
            <a:off x="705825" y="2400325"/>
            <a:ext cx="5007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Storing conversation sessions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3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4" name="Google Shape;544;p43"/>
          <p:cNvGrpSpPr/>
          <p:nvPr/>
        </p:nvGrpSpPr>
        <p:grpSpPr>
          <a:xfrm>
            <a:off x="514350" y="1975087"/>
            <a:ext cx="5455818" cy="529654"/>
            <a:chOff x="0" y="-28575"/>
            <a:chExt cx="2403338" cy="279000"/>
          </a:xfrm>
        </p:grpSpPr>
        <p:sp>
          <p:nvSpPr>
            <p:cNvPr id="545" name="Google Shape;545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43"/>
          <p:cNvGrpSpPr/>
          <p:nvPr/>
        </p:nvGrpSpPr>
        <p:grpSpPr>
          <a:xfrm>
            <a:off x="514350" y="2767403"/>
            <a:ext cx="5455818" cy="529654"/>
            <a:chOff x="0" y="-28575"/>
            <a:chExt cx="2403338" cy="279000"/>
          </a:xfrm>
        </p:grpSpPr>
        <p:sp>
          <p:nvSpPr>
            <p:cNvPr id="548" name="Google Shape;548;p43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3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43"/>
          <p:cNvSpPr/>
          <p:nvPr/>
        </p:nvSpPr>
        <p:spPr>
          <a:xfrm>
            <a:off x="514350" y="3613965"/>
            <a:ext cx="5455577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2" name="Google Shape;552;p43"/>
          <p:cNvSpPr txBox="1"/>
          <p:nvPr/>
        </p:nvSpPr>
        <p:spPr>
          <a:xfrm>
            <a:off x="758951" y="2030388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Code Interpreter</a:t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43"/>
          <p:cNvSpPr txBox="1"/>
          <p:nvPr/>
        </p:nvSpPr>
        <p:spPr>
          <a:xfrm>
            <a:off x="758951" y="2810187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Knowledge Retriever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43"/>
          <p:cNvSpPr txBox="1"/>
          <p:nvPr/>
        </p:nvSpPr>
        <p:spPr>
          <a:xfrm>
            <a:off x="782025" y="3615087"/>
            <a:ext cx="5007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Custom Function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5" name="Google Shape;555;p43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56" name="Google Shape;556;p43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57" name="Google Shape;557;p43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p43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9" name="Google Shape;559;p43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Q3</a:t>
            </a:r>
            <a:endParaRPr sz="700"/>
          </a:p>
        </p:txBody>
      </p:sp>
      <p:sp>
        <p:nvSpPr>
          <p:cNvPr id="560" name="Google Shape;560;p43"/>
          <p:cNvSpPr txBox="1"/>
          <p:nvPr/>
        </p:nvSpPr>
        <p:spPr>
          <a:xfrm>
            <a:off x="514350" y="1182913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Assistant Tool can be used to get the weather of a given location?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4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66" name="Google Shape;566;p44"/>
          <p:cNvGrpSpPr/>
          <p:nvPr/>
        </p:nvGrpSpPr>
        <p:grpSpPr>
          <a:xfrm>
            <a:off x="514350" y="1975087"/>
            <a:ext cx="5455818" cy="529654"/>
            <a:chOff x="0" y="-28575"/>
            <a:chExt cx="2403338" cy="279000"/>
          </a:xfrm>
        </p:grpSpPr>
        <p:sp>
          <p:nvSpPr>
            <p:cNvPr id="567" name="Google Shape;567;p4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44"/>
          <p:cNvGrpSpPr/>
          <p:nvPr/>
        </p:nvGrpSpPr>
        <p:grpSpPr>
          <a:xfrm>
            <a:off x="514350" y="2767403"/>
            <a:ext cx="5455818" cy="529654"/>
            <a:chOff x="0" y="-28575"/>
            <a:chExt cx="2403338" cy="279000"/>
          </a:xfrm>
        </p:grpSpPr>
        <p:sp>
          <p:nvSpPr>
            <p:cNvPr id="570" name="Google Shape;570;p44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4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p44"/>
          <p:cNvSpPr/>
          <p:nvPr/>
        </p:nvSpPr>
        <p:spPr>
          <a:xfrm>
            <a:off x="514350" y="3613965"/>
            <a:ext cx="5455577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4" name="Google Shape;574;p44"/>
          <p:cNvSpPr txBox="1"/>
          <p:nvPr/>
        </p:nvSpPr>
        <p:spPr>
          <a:xfrm>
            <a:off x="758951" y="2030388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Code Interpreter</a:t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44"/>
          <p:cNvSpPr txBox="1"/>
          <p:nvPr/>
        </p:nvSpPr>
        <p:spPr>
          <a:xfrm>
            <a:off x="758951" y="2810187"/>
            <a:ext cx="394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Knowledge Retriever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44"/>
          <p:cNvSpPr txBox="1"/>
          <p:nvPr/>
        </p:nvSpPr>
        <p:spPr>
          <a:xfrm>
            <a:off x="782025" y="3615087"/>
            <a:ext cx="5007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C. Custom Function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7" name="Google Shape;577;p44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578" name="Google Shape;578;p44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579" name="Google Shape;579;p44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0" name="Google Shape;580;p44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1" name="Google Shape;581;p44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Q3</a:t>
            </a:r>
            <a:endParaRPr sz="700"/>
          </a:p>
        </p:txBody>
      </p:sp>
      <p:sp>
        <p:nvSpPr>
          <p:cNvPr id="582" name="Google Shape;582;p44"/>
          <p:cNvSpPr txBox="1"/>
          <p:nvPr/>
        </p:nvSpPr>
        <p:spPr>
          <a:xfrm>
            <a:off x="514350" y="1182913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Assistant Tool can be used to get the weather of a given location?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8" name="Google Shape;588;p45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589" name="Google Shape;589;p4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45"/>
          <p:cNvSpPr/>
          <p:nvPr/>
        </p:nvSpPr>
        <p:spPr>
          <a:xfrm>
            <a:off x="514350" y="2426337"/>
            <a:ext cx="4992935" cy="475297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2" name="Google Shape;592;p45"/>
          <p:cNvGrpSpPr/>
          <p:nvPr/>
        </p:nvGrpSpPr>
        <p:grpSpPr>
          <a:xfrm>
            <a:off x="514350" y="3956722"/>
            <a:ext cx="4992935" cy="529654"/>
            <a:chOff x="0" y="-28575"/>
            <a:chExt cx="2403338" cy="279000"/>
          </a:xfrm>
        </p:grpSpPr>
        <p:sp>
          <p:nvSpPr>
            <p:cNvPr id="593" name="Google Shape;593;p45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5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5" name="Google Shape;595;p45"/>
          <p:cNvSpPr/>
          <p:nvPr/>
        </p:nvSpPr>
        <p:spPr>
          <a:xfrm>
            <a:off x="514350" y="3218653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5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7" name="Google Shape;597;p45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step_status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p45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step_details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45"/>
          <p:cNvSpPr txBox="1"/>
          <p:nvPr/>
        </p:nvSpPr>
        <p:spPr>
          <a:xfrm>
            <a:off x="759317" y="3219775"/>
            <a:ext cx="449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tool_calls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45"/>
          <p:cNvSpPr txBox="1"/>
          <p:nvPr/>
        </p:nvSpPr>
        <p:spPr>
          <a:xfrm>
            <a:off x="759317" y="4012049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D. message_creation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1" name="Google Shape;601;p45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02" name="Google Shape;602;p45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03" name="Google Shape;603;p45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4" name="Google Shape;604;p45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5" name="Google Shape;605;p45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Q4</a:t>
            </a:r>
            <a:endParaRPr sz="700"/>
          </a:p>
        </p:txBody>
      </p:sp>
      <p:sp>
        <p:nvSpPr>
          <p:cNvPr id="606" name="Google Shape;606;p45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primary location for finding detailed information about a Run Step?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6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12" name="Google Shape;612;p46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613" name="Google Shape;613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46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" name="Google Shape;616;p46"/>
          <p:cNvGrpSpPr/>
          <p:nvPr/>
        </p:nvGrpSpPr>
        <p:grpSpPr>
          <a:xfrm>
            <a:off x="514350" y="3956722"/>
            <a:ext cx="4992935" cy="529654"/>
            <a:chOff x="0" y="-28575"/>
            <a:chExt cx="2403338" cy="279000"/>
          </a:xfrm>
        </p:grpSpPr>
        <p:sp>
          <p:nvSpPr>
            <p:cNvPr id="617" name="Google Shape;617;p46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6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9" name="Google Shape;619;p46"/>
          <p:cNvSpPr/>
          <p:nvPr/>
        </p:nvSpPr>
        <p:spPr>
          <a:xfrm>
            <a:off x="514350" y="3218653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1" name="Google Shape;621;p46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step_status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2" name="Google Shape;622;p46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step_details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3" name="Google Shape;623;p46"/>
          <p:cNvSpPr txBox="1"/>
          <p:nvPr/>
        </p:nvSpPr>
        <p:spPr>
          <a:xfrm>
            <a:off x="759317" y="3219775"/>
            <a:ext cx="4494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tool_calls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46"/>
          <p:cNvSpPr txBox="1"/>
          <p:nvPr/>
        </p:nvSpPr>
        <p:spPr>
          <a:xfrm>
            <a:off x="759317" y="4012049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D. message_creation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" name="Google Shape;625;p4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26" name="Google Shape;626;p4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27" name="Google Shape;627;p4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8" name="Google Shape;628;p46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9" name="Google Shape;629;p46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Q4</a:t>
            </a:r>
            <a:endParaRPr sz="700"/>
          </a:p>
        </p:txBody>
      </p:sp>
      <p:sp>
        <p:nvSpPr>
          <p:cNvPr id="630" name="Google Shape;630;p46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primary location for finding detailed information about a Run Step?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7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36" name="Google Shape;636;p47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637" name="Google Shape;637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4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0" name="Google Shape;640;p47"/>
          <p:cNvSpPr txBox="1"/>
          <p:nvPr/>
        </p:nvSpPr>
        <p:spPr>
          <a:xfrm>
            <a:off x="759327" y="1635075"/>
            <a:ext cx="4747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It will generate an interrupt</a:t>
            </a:r>
            <a:endParaRPr b="1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41" name="Google Shape;641;p47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42" name="Google Shape;642;p47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43" name="Google Shape;643;p47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4" name="Google Shape;644;p47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5" name="Google Shape;645;p47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Q5</a:t>
            </a:r>
            <a:endParaRPr sz="700"/>
          </a:p>
        </p:txBody>
      </p:sp>
      <p:sp>
        <p:nvSpPr>
          <p:cNvPr id="646" name="Google Shape;646;p47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do we know when a run has completed?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47" name="Google Shape;647;p47"/>
          <p:cNvGrpSpPr/>
          <p:nvPr/>
        </p:nvGrpSpPr>
        <p:grpSpPr>
          <a:xfrm>
            <a:off x="514350" y="2359625"/>
            <a:ext cx="4992935" cy="529654"/>
            <a:chOff x="0" y="-28575"/>
            <a:chExt cx="2403338" cy="279000"/>
          </a:xfrm>
        </p:grpSpPr>
        <p:sp>
          <p:nvSpPr>
            <p:cNvPr id="648" name="Google Shape;648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0" name="Google Shape;650;p47"/>
          <p:cNvSpPr txBox="1"/>
          <p:nvPr/>
        </p:nvSpPr>
        <p:spPr>
          <a:xfrm>
            <a:off x="759327" y="2414925"/>
            <a:ext cx="4747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can poll the run status</a:t>
            </a:r>
            <a:endParaRPr b="1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1" name="Google Shape;651;p47"/>
          <p:cNvGrpSpPr/>
          <p:nvPr/>
        </p:nvGrpSpPr>
        <p:grpSpPr>
          <a:xfrm>
            <a:off x="514350" y="3139475"/>
            <a:ext cx="4992935" cy="529654"/>
            <a:chOff x="0" y="-28575"/>
            <a:chExt cx="2403338" cy="279000"/>
          </a:xfrm>
        </p:grpSpPr>
        <p:sp>
          <p:nvSpPr>
            <p:cNvPr id="652" name="Google Shape;652;p47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7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47"/>
          <p:cNvSpPr txBox="1"/>
          <p:nvPr/>
        </p:nvSpPr>
        <p:spPr>
          <a:xfrm>
            <a:off x="759327" y="3194775"/>
            <a:ext cx="4747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guaranteed to finish within 1 second</a:t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60" name="Google Shape;660;p48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661" name="Google Shape;661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3" name="Google Shape;663;p4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4" name="Google Shape;664;p48"/>
          <p:cNvSpPr txBox="1"/>
          <p:nvPr/>
        </p:nvSpPr>
        <p:spPr>
          <a:xfrm>
            <a:off x="759327" y="1635075"/>
            <a:ext cx="4747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It will generate an interrupt</a:t>
            </a:r>
            <a:endParaRPr b="1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5" name="Google Shape;665;p4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66" name="Google Shape;666;p4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67" name="Google Shape;667;p4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4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9" name="Google Shape;669;p4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Q5</a:t>
            </a:r>
            <a:endParaRPr sz="700"/>
          </a:p>
        </p:txBody>
      </p:sp>
      <p:sp>
        <p:nvSpPr>
          <p:cNvPr id="670" name="Google Shape;670;p48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do we know when a run has completed?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1" name="Google Shape;671;p48"/>
          <p:cNvGrpSpPr/>
          <p:nvPr/>
        </p:nvGrpSpPr>
        <p:grpSpPr>
          <a:xfrm>
            <a:off x="514350" y="3139475"/>
            <a:ext cx="4992935" cy="529654"/>
            <a:chOff x="0" y="-28575"/>
            <a:chExt cx="2403338" cy="279000"/>
          </a:xfrm>
        </p:grpSpPr>
        <p:sp>
          <p:nvSpPr>
            <p:cNvPr id="672" name="Google Shape;672;p48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8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48"/>
          <p:cNvSpPr txBox="1"/>
          <p:nvPr/>
        </p:nvSpPr>
        <p:spPr>
          <a:xfrm>
            <a:off x="759327" y="3194775"/>
            <a:ext cx="4747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</a:t>
            </a:r>
            <a:r>
              <a:rPr b="1" lang="en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guaranteed to finish within 1 second</a:t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5" name="Google Shape;675;p48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8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can poll the run status</a:t>
            </a:r>
            <a:endParaRPr b="1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82" name="Google Shape;682;p49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683" name="Google Shape;683;p4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5" name="Google Shape;685;p49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7" name="Google Shape;687;p49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Efficient development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8" name="Google Shape;688;p49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Personalized interactions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9" name="Google Shape;689;p4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690" name="Google Shape;690;p4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691" name="Google Shape;691;p4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2" name="Google Shape;692;p4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3" name="Google Shape;693;p4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Q6</a:t>
            </a:r>
            <a:endParaRPr sz="700"/>
          </a:p>
        </p:txBody>
      </p:sp>
      <p:sp>
        <p:nvSpPr>
          <p:cNvPr id="694" name="Google Shape;694;p49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is NOT benefit of using the Assistants API?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5" name="Google Shape;695;p49"/>
          <p:cNvGrpSpPr/>
          <p:nvPr/>
        </p:nvGrpSpPr>
        <p:grpSpPr>
          <a:xfrm>
            <a:off x="514350" y="3070012"/>
            <a:ext cx="4992935" cy="529654"/>
            <a:chOff x="0" y="-28575"/>
            <a:chExt cx="2403338" cy="279000"/>
          </a:xfrm>
        </p:grpSpPr>
        <p:sp>
          <p:nvSpPr>
            <p:cNvPr id="696" name="Google Shape;696;p49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9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8" name="Google Shape;698;p49"/>
          <p:cNvSpPr/>
          <p:nvPr/>
        </p:nvSpPr>
        <p:spPr>
          <a:xfrm>
            <a:off x="514350" y="3916575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9"/>
          <p:cNvSpPr txBox="1"/>
          <p:nvPr/>
        </p:nvSpPr>
        <p:spPr>
          <a:xfrm>
            <a:off x="759326" y="3125325"/>
            <a:ext cx="4653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Automatically selects the best LLM for a given task</a:t>
            </a:r>
            <a:endParaRPr b="1"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0" name="Google Shape;700;p49"/>
          <p:cNvSpPr txBox="1"/>
          <p:nvPr/>
        </p:nvSpPr>
        <p:spPr>
          <a:xfrm>
            <a:off x="759317" y="3905114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message_creation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06" name="Google Shape;706;p50"/>
          <p:cNvGrpSpPr/>
          <p:nvPr/>
        </p:nvGrpSpPr>
        <p:grpSpPr>
          <a:xfrm>
            <a:off x="514350" y="1579775"/>
            <a:ext cx="4992935" cy="529654"/>
            <a:chOff x="0" y="-28575"/>
            <a:chExt cx="2403338" cy="279000"/>
          </a:xfrm>
        </p:grpSpPr>
        <p:sp>
          <p:nvSpPr>
            <p:cNvPr id="707" name="Google Shape;707;p50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0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9" name="Google Shape;709;p50"/>
          <p:cNvSpPr/>
          <p:nvPr/>
        </p:nvSpPr>
        <p:spPr>
          <a:xfrm>
            <a:off x="514350" y="24263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1" name="Google Shape;711;p50"/>
          <p:cNvSpPr txBox="1"/>
          <p:nvPr/>
        </p:nvSpPr>
        <p:spPr>
          <a:xfrm>
            <a:off x="759317" y="16350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Efficient development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50"/>
          <p:cNvSpPr txBox="1"/>
          <p:nvPr/>
        </p:nvSpPr>
        <p:spPr>
          <a:xfrm>
            <a:off x="759317" y="24148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Personalized interactions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13" name="Google Shape;713;p5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14" name="Google Shape;714;p5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15" name="Google Shape;715;p5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6" name="Google Shape;716;p5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7" name="Google Shape;717;p5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Q6</a:t>
            </a:r>
            <a:endParaRPr sz="700"/>
          </a:p>
        </p:txBody>
      </p:sp>
      <p:sp>
        <p:nvSpPr>
          <p:cNvPr id="718" name="Google Shape;718;p50"/>
          <p:cNvSpPr txBox="1"/>
          <p:nvPr/>
        </p:nvSpPr>
        <p:spPr>
          <a:xfrm>
            <a:off x="514350" y="1083275"/>
            <a:ext cx="830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is NOT benefit of using the Assistants API?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9" name="Google Shape;719;p50"/>
          <p:cNvSpPr/>
          <p:nvPr/>
        </p:nvSpPr>
        <p:spPr>
          <a:xfrm>
            <a:off x="514350" y="3916575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/>
        </p:nvSpPr>
        <p:spPr>
          <a:xfrm>
            <a:off x="759317" y="3905114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D. message_creation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50"/>
          <p:cNvSpPr/>
          <p:nvPr/>
        </p:nvSpPr>
        <p:spPr>
          <a:xfrm>
            <a:off x="514350" y="3165350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0"/>
          <p:cNvSpPr txBox="1"/>
          <p:nvPr/>
        </p:nvSpPr>
        <p:spPr>
          <a:xfrm>
            <a:off x="759325" y="3153900"/>
            <a:ext cx="4692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en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Automatically selects the best LLM for a given task</a:t>
            </a:r>
            <a:endParaRPr b="1"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28" name="Google Shape;728;p51"/>
          <p:cNvGrpSpPr/>
          <p:nvPr/>
        </p:nvGrpSpPr>
        <p:grpSpPr>
          <a:xfrm>
            <a:off x="514350" y="1655975"/>
            <a:ext cx="4992935" cy="529654"/>
            <a:chOff x="0" y="-28575"/>
            <a:chExt cx="2403338" cy="279000"/>
          </a:xfrm>
        </p:grpSpPr>
        <p:sp>
          <p:nvSpPr>
            <p:cNvPr id="729" name="Google Shape;729;p51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1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" name="Google Shape;731;p51"/>
          <p:cNvSpPr/>
          <p:nvPr/>
        </p:nvSpPr>
        <p:spPr>
          <a:xfrm>
            <a:off x="514350" y="25025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3" name="Google Shape;733;p51"/>
          <p:cNvSpPr txBox="1"/>
          <p:nvPr/>
        </p:nvSpPr>
        <p:spPr>
          <a:xfrm>
            <a:off x="759317" y="17112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Code Interpreter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4" name="Google Shape;734;p51"/>
          <p:cNvSpPr txBox="1"/>
          <p:nvPr/>
        </p:nvSpPr>
        <p:spPr>
          <a:xfrm>
            <a:off x="759317" y="24910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Retriever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5" name="Google Shape;735;p5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36" name="Google Shape;736;p5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37" name="Google Shape;737;p5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8" name="Google Shape;738;p5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9" name="Google Shape;739;p5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Q7</a:t>
            </a:r>
            <a:endParaRPr sz="700"/>
          </a:p>
        </p:txBody>
      </p:sp>
      <p:sp>
        <p:nvSpPr>
          <p:cNvPr id="740" name="Google Shape;740;p51"/>
          <p:cNvSpPr txBox="1"/>
          <p:nvPr/>
        </p:nvSpPr>
        <p:spPr>
          <a:xfrm>
            <a:off x="514350" y="1083275"/>
            <a:ext cx="8303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tools enables the Assistant’s API to run Python code in a sandboxed execution?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1" name="Google Shape;741;p51"/>
          <p:cNvSpPr/>
          <p:nvPr/>
        </p:nvSpPr>
        <p:spPr>
          <a:xfrm>
            <a:off x="514350" y="3293525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1"/>
          <p:cNvSpPr txBox="1"/>
          <p:nvPr/>
        </p:nvSpPr>
        <p:spPr>
          <a:xfrm>
            <a:off x="759317" y="3282064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 Function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6"/>
          <p:cNvGrpSpPr/>
          <p:nvPr/>
        </p:nvGrpSpPr>
        <p:grpSpPr>
          <a:xfrm>
            <a:off x="3090202" y="2283499"/>
            <a:ext cx="4957972" cy="486705"/>
            <a:chOff x="3090202" y="4484724"/>
            <a:chExt cx="4957972" cy="486705"/>
          </a:xfrm>
        </p:grpSpPr>
        <p:sp>
          <p:nvSpPr>
            <p:cNvPr id="126" name="Google Shape;126;p16"/>
            <p:cNvSpPr txBox="1"/>
            <p:nvPr/>
          </p:nvSpPr>
          <p:spPr>
            <a:xfrm>
              <a:off x="3879074" y="4604925"/>
              <a:ext cx="4169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Hands-on Practice [20 Minutes]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7" name="Google Shape;127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30" name="Google Shape;130;p16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31" name="Google Shape;131;p16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32" name="Google Shape;132;p16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solidFill>
              <a:srgbClr val="D362A4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6"/>
          <p:cNvSpPr txBox="1"/>
          <p:nvPr/>
        </p:nvSpPr>
        <p:spPr>
          <a:xfrm>
            <a:off x="514350" y="234364"/>
            <a:ext cx="499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 of Contents / Agenda</a:t>
            </a:r>
            <a:endParaRPr sz="700"/>
          </a:p>
        </p:txBody>
      </p:sp>
      <p:sp>
        <p:nvSpPr>
          <p:cNvPr id="134" name="Google Shape;134;p16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6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6" name="Google Shape;136;p16"/>
          <p:cNvGrpSpPr/>
          <p:nvPr/>
        </p:nvGrpSpPr>
        <p:grpSpPr>
          <a:xfrm>
            <a:off x="3090202" y="3246674"/>
            <a:ext cx="2064137" cy="486705"/>
            <a:chOff x="3090202" y="4484724"/>
            <a:chExt cx="2064137" cy="486705"/>
          </a:xfrm>
        </p:grpSpPr>
        <p:sp>
          <p:nvSpPr>
            <p:cNvPr id="137" name="Google Shape;137;p16"/>
            <p:cNvSpPr txBox="1"/>
            <p:nvPr/>
          </p:nvSpPr>
          <p:spPr>
            <a:xfrm>
              <a:off x="3879040" y="4604927"/>
              <a:ext cx="1275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 Quiz</a:t>
              </a:r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8" name="Google Shape;138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39" name="Google Shape;13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41" name="Google Shape;141;p16"/>
          <p:cNvGrpSpPr/>
          <p:nvPr/>
        </p:nvGrpSpPr>
        <p:grpSpPr>
          <a:xfrm>
            <a:off x="3090202" y="1320324"/>
            <a:ext cx="3849462" cy="486705"/>
            <a:chOff x="3090202" y="4484724"/>
            <a:chExt cx="3849462" cy="486705"/>
          </a:xfrm>
        </p:grpSpPr>
        <p:sp>
          <p:nvSpPr>
            <p:cNvPr id="142" name="Google Shape;142;p16"/>
            <p:cNvSpPr txBox="1"/>
            <p:nvPr/>
          </p:nvSpPr>
          <p:spPr>
            <a:xfrm>
              <a:off x="3879065" y="4604925"/>
              <a:ext cx="30606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Tech Overview [20 Minutes]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43" name="Google Shape;143;p16"/>
            <p:cNvGrpSpPr/>
            <p:nvPr/>
          </p:nvGrpSpPr>
          <p:grpSpPr>
            <a:xfrm>
              <a:off x="3090202" y="4484724"/>
              <a:ext cx="471993" cy="486705"/>
              <a:chOff x="0" y="0"/>
              <a:chExt cx="812800" cy="812800"/>
            </a:xfrm>
          </p:grpSpPr>
          <p:sp>
            <p:nvSpPr>
              <p:cNvPr id="144" name="Google Shape;14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rtl="0" algn="ctr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sz="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2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48" name="Google Shape;748;p52"/>
          <p:cNvGrpSpPr/>
          <p:nvPr/>
        </p:nvGrpSpPr>
        <p:grpSpPr>
          <a:xfrm>
            <a:off x="514350" y="1655975"/>
            <a:ext cx="4992935" cy="529654"/>
            <a:chOff x="0" y="-28575"/>
            <a:chExt cx="2403338" cy="279000"/>
          </a:xfrm>
        </p:grpSpPr>
        <p:sp>
          <p:nvSpPr>
            <p:cNvPr id="749" name="Google Shape;749;p52"/>
            <p:cNvSpPr/>
            <p:nvPr/>
          </p:nvSpPr>
          <p:spPr>
            <a:xfrm>
              <a:off x="0" y="0"/>
              <a:ext cx="2403338" cy="250367"/>
            </a:xfrm>
            <a:custGeom>
              <a:rect b="b" l="l" r="r" t="t"/>
              <a:pathLst>
                <a:path extrusionOk="0" h="250367" w="2403338">
                  <a:moveTo>
                    <a:pt x="43269" y="0"/>
                  </a:moveTo>
                  <a:lnTo>
                    <a:pt x="2360069" y="0"/>
                  </a:lnTo>
                  <a:cubicBezTo>
                    <a:pt x="2371544" y="0"/>
                    <a:pt x="2382550" y="4559"/>
                    <a:pt x="2390664" y="12673"/>
                  </a:cubicBezTo>
                  <a:cubicBezTo>
                    <a:pt x="2398779" y="20788"/>
                    <a:pt x="2403338" y="31793"/>
                    <a:pt x="2403338" y="43269"/>
                  </a:cubicBezTo>
                  <a:lnTo>
                    <a:pt x="2403338" y="207097"/>
                  </a:lnTo>
                  <a:cubicBezTo>
                    <a:pt x="2403338" y="218573"/>
                    <a:pt x="2398779" y="229579"/>
                    <a:pt x="2390664" y="237693"/>
                  </a:cubicBezTo>
                  <a:cubicBezTo>
                    <a:pt x="2382550" y="245808"/>
                    <a:pt x="2371544" y="250367"/>
                    <a:pt x="2360069" y="250367"/>
                  </a:cubicBezTo>
                  <a:lnTo>
                    <a:pt x="43269" y="250367"/>
                  </a:lnTo>
                  <a:cubicBezTo>
                    <a:pt x="31793" y="250367"/>
                    <a:pt x="20788" y="245808"/>
                    <a:pt x="12673" y="237693"/>
                  </a:cubicBezTo>
                  <a:cubicBezTo>
                    <a:pt x="4559" y="229579"/>
                    <a:pt x="0" y="218573"/>
                    <a:pt x="0" y="207097"/>
                  </a:cubicBezTo>
                  <a:lnTo>
                    <a:pt x="0" y="43269"/>
                  </a:lnTo>
                  <a:cubicBezTo>
                    <a:pt x="0" y="31793"/>
                    <a:pt x="4559" y="20788"/>
                    <a:pt x="12673" y="12673"/>
                  </a:cubicBezTo>
                  <a:cubicBezTo>
                    <a:pt x="20788" y="4559"/>
                    <a:pt x="31793" y="0"/>
                    <a:pt x="43269" y="0"/>
                  </a:cubicBez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2"/>
            <p:cNvSpPr txBox="1"/>
            <p:nvPr/>
          </p:nvSpPr>
          <p:spPr>
            <a:xfrm>
              <a:off x="0" y="-28575"/>
              <a:ext cx="24033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1" name="Google Shape;751;p52"/>
          <p:cNvSpPr/>
          <p:nvPr/>
        </p:nvSpPr>
        <p:spPr>
          <a:xfrm>
            <a:off x="514350" y="2502537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539DC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2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3" name="Google Shape;753;p52"/>
          <p:cNvSpPr txBox="1"/>
          <p:nvPr/>
        </p:nvSpPr>
        <p:spPr>
          <a:xfrm>
            <a:off x="759317" y="1711278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A. Code Interpreter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4" name="Google Shape;754;p52"/>
          <p:cNvSpPr txBox="1"/>
          <p:nvPr/>
        </p:nvSpPr>
        <p:spPr>
          <a:xfrm>
            <a:off x="759317" y="2491076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B. Knowledge Retriever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55" name="Google Shape;755;p52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756" name="Google Shape;756;p52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757" name="Google Shape;757;p52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8" name="Google Shape;758;p52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9" name="Google Shape;759;p52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 Quiz - Q7</a:t>
            </a:r>
            <a:endParaRPr sz="700"/>
          </a:p>
        </p:txBody>
      </p:sp>
      <p:sp>
        <p:nvSpPr>
          <p:cNvPr id="760" name="Google Shape;760;p52"/>
          <p:cNvSpPr txBox="1"/>
          <p:nvPr/>
        </p:nvSpPr>
        <p:spPr>
          <a:xfrm>
            <a:off x="514350" y="1083275"/>
            <a:ext cx="8303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tools enables the Assistant’s API to run Python code in a sandboxed execution?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1" name="Google Shape;761;p52"/>
          <p:cNvSpPr/>
          <p:nvPr/>
        </p:nvSpPr>
        <p:spPr>
          <a:xfrm>
            <a:off x="514350" y="3293525"/>
            <a:ext cx="4992935" cy="475071"/>
          </a:xfrm>
          <a:custGeom>
            <a:rect b="b" l="l" r="r" t="t"/>
            <a:pathLst>
              <a:path extrusionOk="0" h="250367" w="2403338">
                <a:moveTo>
                  <a:pt x="43269" y="0"/>
                </a:moveTo>
                <a:lnTo>
                  <a:pt x="2360069" y="0"/>
                </a:lnTo>
                <a:cubicBezTo>
                  <a:pt x="2371544" y="0"/>
                  <a:pt x="2382550" y="4559"/>
                  <a:pt x="2390664" y="12673"/>
                </a:cubicBezTo>
                <a:cubicBezTo>
                  <a:pt x="2398779" y="20788"/>
                  <a:pt x="2403338" y="31793"/>
                  <a:pt x="2403338" y="43269"/>
                </a:cubicBezTo>
                <a:lnTo>
                  <a:pt x="2403338" y="207097"/>
                </a:lnTo>
                <a:cubicBezTo>
                  <a:pt x="2403338" y="218573"/>
                  <a:pt x="2398779" y="229579"/>
                  <a:pt x="2390664" y="237693"/>
                </a:cubicBezTo>
                <a:cubicBezTo>
                  <a:pt x="2382550" y="245808"/>
                  <a:pt x="2371544" y="250367"/>
                  <a:pt x="2360069" y="250367"/>
                </a:cubicBezTo>
                <a:lnTo>
                  <a:pt x="43269" y="250367"/>
                </a:lnTo>
                <a:cubicBezTo>
                  <a:pt x="31793" y="250367"/>
                  <a:pt x="20788" y="245808"/>
                  <a:pt x="12673" y="237693"/>
                </a:cubicBezTo>
                <a:cubicBezTo>
                  <a:pt x="4559" y="229579"/>
                  <a:pt x="0" y="218573"/>
                  <a:pt x="0" y="207097"/>
                </a:cubicBezTo>
                <a:lnTo>
                  <a:pt x="0" y="43269"/>
                </a:lnTo>
                <a:cubicBezTo>
                  <a:pt x="0" y="31793"/>
                  <a:pt x="4559" y="20788"/>
                  <a:pt x="12673" y="12673"/>
                </a:cubicBezTo>
                <a:cubicBezTo>
                  <a:pt x="20788" y="4559"/>
                  <a:pt x="31793" y="0"/>
                  <a:pt x="43269" y="0"/>
                </a:cubicBezTo>
                <a:close/>
              </a:path>
            </a:pathLst>
          </a:custGeom>
          <a:solidFill>
            <a:srgbClr val="D362A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2"/>
          <p:cNvSpPr txBox="1"/>
          <p:nvPr/>
        </p:nvSpPr>
        <p:spPr>
          <a:xfrm>
            <a:off x="759317" y="3282064"/>
            <a:ext cx="395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C. Custom Function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3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8" name="Google Shape;768;p53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9" name="Google Shape;769;p53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0" name="Google Shape;770;p53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1" name="Google Shape;771;p53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2" name="Google Shape;772;p53"/>
          <p:cNvSpPr txBox="1"/>
          <p:nvPr/>
        </p:nvSpPr>
        <p:spPr>
          <a:xfrm>
            <a:off x="0" y="1740903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Wrap-up and Q&amp;A</a:t>
            </a:r>
            <a:endParaRPr sz="700"/>
          </a:p>
        </p:txBody>
      </p:sp>
      <p:grpSp>
        <p:nvGrpSpPr>
          <p:cNvPr id="773" name="Google Shape;773;p53"/>
          <p:cNvGrpSpPr/>
          <p:nvPr/>
        </p:nvGrpSpPr>
        <p:grpSpPr>
          <a:xfrm>
            <a:off x="0" y="2646286"/>
            <a:ext cx="9144000" cy="670586"/>
            <a:chOff x="0" y="-144661"/>
            <a:chExt cx="24384000" cy="1788229"/>
          </a:xfrm>
        </p:grpSpPr>
        <p:grpSp>
          <p:nvGrpSpPr>
            <p:cNvPr id="774" name="Google Shape;774;p53"/>
            <p:cNvGrpSpPr/>
            <p:nvPr/>
          </p:nvGrpSpPr>
          <p:grpSpPr>
            <a:xfrm>
              <a:off x="0" y="-144661"/>
              <a:ext cx="24384000" cy="1788229"/>
              <a:chOff x="0" y="-28575"/>
              <a:chExt cx="4816593" cy="353230"/>
            </a:xfrm>
          </p:grpSpPr>
          <p:sp>
            <p:nvSpPr>
              <p:cNvPr id="775" name="Google Shape;775;p53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776" name="Google Shape;776;p53"/>
              <p:cNvSpPr txBox="1"/>
              <p:nvPr/>
            </p:nvSpPr>
            <p:spPr>
              <a:xfrm>
                <a:off x="0" y="-28575"/>
                <a:ext cx="4816593" cy="353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7" name="Google Shape;777;p53"/>
            <p:cNvSpPr txBox="1"/>
            <p:nvPr/>
          </p:nvSpPr>
          <p:spPr>
            <a:xfrm>
              <a:off x="0" y="321404"/>
              <a:ext cx="24384000" cy="924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@</a:t>
              </a: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zeroshotlabs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sz="700"/>
            </a:p>
          </p:txBody>
        </p:sp>
      </p:grpSp>
      <p:sp>
        <p:nvSpPr>
          <p:cNvPr id="778" name="Google Shape;778;p53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4"/>
          <p:cNvSpPr/>
          <p:nvPr/>
        </p:nvSpPr>
        <p:spPr>
          <a:xfrm rot="9175335">
            <a:off x="-664556" y="3961928"/>
            <a:ext cx="2535966" cy="2074723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4" name="Google Shape;784;p54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5" name="Google Shape;785;p54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6" name="Google Shape;786;p54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7" name="Google Shape;787;p54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8" name="Google Shape;788;p54"/>
          <p:cNvSpPr txBox="1"/>
          <p:nvPr/>
        </p:nvSpPr>
        <p:spPr>
          <a:xfrm>
            <a:off x="0" y="1740903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700"/>
          </a:p>
        </p:txBody>
      </p:sp>
      <p:sp>
        <p:nvSpPr>
          <p:cNvPr id="789" name="Google Shape;789;p54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90" name="Google Shape;790;p54"/>
          <p:cNvGrpSpPr/>
          <p:nvPr/>
        </p:nvGrpSpPr>
        <p:grpSpPr>
          <a:xfrm>
            <a:off x="0" y="2646286"/>
            <a:ext cx="9144000" cy="670585"/>
            <a:chOff x="0" y="-144661"/>
            <a:chExt cx="24384000" cy="1788227"/>
          </a:xfrm>
        </p:grpSpPr>
        <p:grpSp>
          <p:nvGrpSpPr>
            <p:cNvPr id="791" name="Google Shape;791;p54"/>
            <p:cNvGrpSpPr/>
            <p:nvPr/>
          </p:nvGrpSpPr>
          <p:grpSpPr>
            <a:xfrm>
              <a:off x="0" y="-144661"/>
              <a:ext cx="24383997" cy="1788227"/>
              <a:chOff x="0" y="-28575"/>
              <a:chExt cx="4816592" cy="353230"/>
            </a:xfrm>
          </p:grpSpPr>
          <p:sp>
            <p:nvSpPr>
              <p:cNvPr id="792" name="Google Shape;792;p54"/>
              <p:cNvSpPr/>
              <p:nvPr/>
            </p:nvSpPr>
            <p:spPr>
              <a:xfrm>
                <a:off x="0" y="0"/>
                <a:ext cx="4816592" cy="324655"/>
              </a:xfrm>
              <a:custGeom>
                <a:rect b="b" l="l" r="r" t="t"/>
                <a:pathLst>
                  <a:path extrusionOk="0" h="324655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4655"/>
                    </a:lnTo>
                    <a:lnTo>
                      <a:pt x="0" y="324655"/>
                    </a:lnTo>
                    <a:close/>
                  </a:path>
                </a:pathLst>
              </a:custGeom>
              <a:solidFill>
                <a:srgbClr val="D362A4"/>
              </a:solidFill>
              <a:ln>
                <a:noFill/>
              </a:ln>
            </p:spPr>
          </p:sp>
          <p:sp>
            <p:nvSpPr>
              <p:cNvPr id="793" name="Google Shape;793;p54"/>
              <p:cNvSpPr txBox="1"/>
              <p:nvPr/>
            </p:nvSpPr>
            <p:spPr>
              <a:xfrm>
                <a:off x="0" y="-28575"/>
                <a:ext cx="4816500" cy="35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4" name="Google Shape;794;p54"/>
            <p:cNvSpPr txBox="1"/>
            <p:nvPr/>
          </p:nvSpPr>
          <p:spPr>
            <a:xfrm>
              <a:off x="0" y="321404"/>
              <a:ext cx="2438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paul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@</a:t>
              </a:r>
              <a:r>
                <a:rPr lang="en" sz="21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zeroshotlabs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sz="7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7"/>
          <p:cNvGrpSpPr/>
          <p:nvPr/>
        </p:nvGrpSpPr>
        <p:grpSpPr>
          <a:xfrm>
            <a:off x="0" y="2026074"/>
            <a:ext cx="9143820" cy="1037086"/>
            <a:chOff x="0" y="-28575"/>
            <a:chExt cx="4816593" cy="546295"/>
          </a:xfrm>
        </p:grpSpPr>
        <p:sp>
          <p:nvSpPr>
            <p:cNvPr id="151" name="Google Shape;151;p17"/>
            <p:cNvSpPr/>
            <p:nvPr/>
          </p:nvSpPr>
          <p:spPr>
            <a:xfrm>
              <a:off x="0" y="0"/>
              <a:ext cx="4816592" cy="517720"/>
            </a:xfrm>
            <a:custGeom>
              <a:rect b="b" l="l" r="r" t="t"/>
              <a:pathLst>
                <a:path extrusionOk="0" h="5177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720"/>
                  </a:lnTo>
                  <a:lnTo>
                    <a:pt x="0" y="517720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52" name="Google Shape;152;p17"/>
            <p:cNvSpPr txBox="1"/>
            <p:nvPr/>
          </p:nvSpPr>
          <p:spPr>
            <a:xfrm>
              <a:off x="0" y="-28575"/>
              <a:ext cx="4816593" cy="546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7"/>
          <p:cNvSpPr/>
          <p:nvPr/>
        </p:nvSpPr>
        <p:spPr>
          <a:xfrm rot="9178405">
            <a:off x="-665502" y="3959892"/>
            <a:ext cx="2537076" cy="2075631"/>
          </a:xfrm>
          <a:custGeom>
            <a:rect b="b" l="l" r="r" t="t"/>
            <a:pathLst>
              <a:path extrusionOk="0" h="4151262" w="5074152">
                <a:moveTo>
                  <a:pt x="0" y="0"/>
                </a:moveTo>
                <a:lnTo>
                  <a:pt x="5074152" y="0"/>
                </a:lnTo>
                <a:lnTo>
                  <a:pt x="5074152" y="4151262"/>
                </a:lnTo>
                <a:lnTo>
                  <a:pt x="0" y="41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7"/>
          <p:cNvSpPr/>
          <p:nvPr/>
        </p:nvSpPr>
        <p:spPr>
          <a:xfrm>
            <a:off x="7645320" y="-720575"/>
            <a:ext cx="2260096" cy="2023712"/>
          </a:xfrm>
          <a:custGeom>
            <a:rect b="b" l="l" r="r" t="t"/>
            <a:pathLst>
              <a:path extrusionOk="0" h="4047424" w="4520191">
                <a:moveTo>
                  <a:pt x="0" y="0"/>
                </a:moveTo>
                <a:lnTo>
                  <a:pt x="4520191" y="0"/>
                </a:lnTo>
                <a:lnTo>
                  <a:pt x="4520191" y="4047424"/>
                </a:lnTo>
                <a:lnTo>
                  <a:pt x="0" y="4047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7"/>
          <p:cNvSpPr/>
          <p:nvPr/>
        </p:nvSpPr>
        <p:spPr>
          <a:xfrm>
            <a:off x="1157793" y="341368"/>
            <a:ext cx="172982" cy="172982"/>
          </a:xfrm>
          <a:custGeom>
            <a:rect b="b" l="l" r="r" t="t"/>
            <a:pathLst>
              <a:path extrusionOk="0" h="345964" w="345964">
                <a:moveTo>
                  <a:pt x="0" y="0"/>
                </a:moveTo>
                <a:lnTo>
                  <a:pt x="345964" y="0"/>
                </a:lnTo>
                <a:lnTo>
                  <a:pt x="345964" y="345964"/>
                </a:lnTo>
                <a:lnTo>
                  <a:pt x="0" y="34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7"/>
          <p:cNvSpPr/>
          <p:nvPr/>
        </p:nvSpPr>
        <p:spPr>
          <a:xfrm>
            <a:off x="5000363" y="1303137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3"/>
                </a:lnTo>
                <a:lnTo>
                  <a:pt x="0" y="39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7"/>
          <p:cNvSpPr/>
          <p:nvPr/>
        </p:nvSpPr>
        <p:spPr>
          <a:xfrm>
            <a:off x="2849762" y="40786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17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7"/>
          <p:cNvSpPr txBox="1"/>
          <p:nvPr/>
        </p:nvSpPr>
        <p:spPr>
          <a:xfrm>
            <a:off x="0" y="2054125"/>
            <a:ext cx="91440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Overview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66" name="Google Shape;166;p18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Assistants?</a:t>
            </a:r>
            <a:endParaRPr b="1" sz="3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8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18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8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2" name="Google Shape;172;p18"/>
          <p:cNvSpPr txBox="1"/>
          <p:nvPr/>
        </p:nvSpPr>
        <p:spPr>
          <a:xfrm>
            <a:off x="514350" y="1291650"/>
            <a:ext cx="771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 that leverages OpenAI’s language models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Accesses diverse tools for various tasks 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LLM Applications can be customized using Assistants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9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78" name="Google Shape;178;p19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79" name="Google Shape;179;p19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9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 OpenAI Assistants?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19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19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9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5" name="Google Shape;185;p19"/>
          <p:cNvSpPr txBox="1"/>
          <p:nvPr/>
        </p:nvSpPr>
        <p:spPr>
          <a:xfrm>
            <a:off x="459700" y="1083275"/>
            <a:ext cx="8352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Efficient Development: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Leverage pre-built models and tools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Personalized Interaction: 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Guide the personality of the Assistant and define its goals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Enhanced Results: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Access multiple tools at once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0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191" name="Google Shape;191;p20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192" name="Google Shape;192;p20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20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Objects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20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20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0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8" name="Google Shape;198;p20"/>
          <p:cNvSpPr txBox="1"/>
          <p:nvPr/>
        </p:nvSpPr>
        <p:spPr>
          <a:xfrm>
            <a:off x="459700" y="1083275"/>
            <a:ext cx="7363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Assistant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Use OpenAI models and tools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Thread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Stores Messages and fits content within LLM context window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Message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Text, images, 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files stored on Thread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Invokes Assistant on Thread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Run Step</a:t>
            </a: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Provides steps Assistant took during Run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>
            <a:off x="0" y="127392"/>
            <a:ext cx="5738484" cy="716456"/>
            <a:chOff x="0" y="-28575"/>
            <a:chExt cx="3022800" cy="377400"/>
          </a:xfrm>
        </p:grpSpPr>
        <p:sp>
          <p:nvSpPr>
            <p:cNvPr id="204" name="Google Shape;204;p21"/>
            <p:cNvSpPr/>
            <p:nvPr/>
          </p:nvSpPr>
          <p:spPr>
            <a:xfrm>
              <a:off x="0" y="0"/>
              <a:ext cx="3022711" cy="348819"/>
            </a:xfrm>
            <a:custGeom>
              <a:rect b="b" l="l" r="r" t="t"/>
              <a:pathLst>
                <a:path extrusionOk="0" h="348819" w="3022711">
                  <a:moveTo>
                    <a:pt x="0" y="0"/>
                  </a:moveTo>
                  <a:lnTo>
                    <a:pt x="3022711" y="0"/>
                  </a:lnTo>
                  <a:lnTo>
                    <a:pt x="3022711" y="348819"/>
                  </a:lnTo>
                  <a:lnTo>
                    <a:pt x="0" y="348819"/>
                  </a:lnTo>
                  <a:close/>
                </a:path>
              </a:pathLst>
            </a:custGeom>
            <a:solidFill>
              <a:srgbClr val="D362A4"/>
            </a:solidFill>
            <a:ln>
              <a:noFill/>
            </a:ln>
          </p:spPr>
        </p:sp>
        <p:sp>
          <p:nvSpPr>
            <p:cNvPr id="205" name="Google Shape;205;p21"/>
            <p:cNvSpPr txBox="1"/>
            <p:nvPr/>
          </p:nvSpPr>
          <p:spPr>
            <a:xfrm>
              <a:off x="0" y="-28575"/>
              <a:ext cx="3022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21"/>
          <p:cNvSpPr txBox="1"/>
          <p:nvPr/>
        </p:nvSpPr>
        <p:spPr>
          <a:xfrm>
            <a:off x="514350" y="182000"/>
            <a:ext cx="499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Object Relationships</a:t>
            </a:r>
            <a:endParaRPr b="1"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7823272" y="537403"/>
            <a:ext cx="152026" cy="195686"/>
          </a:xfrm>
          <a:custGeom>
            <a:rect b="b" l="l" r="r" t="t"/>
            <a:pathLst>
              <a:path extrusionOk="0" h="391372" w="304052">
                <a:moveTo>
                  <a:pt x="0" y="0"/>
                </a:moveTo>
                <a:lnTo>
                  <a:pt x="304052" y="0"/>
                </a:lnTo>
                <a:lnTo>
                  <a:pt x="304052" y="391372"/>
                </a:lnTo>
                <a:lnTo>
                  <a:pt x="0" y="39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21"/>
          <p:cNvSpPr/>
          <p:nvPr/>
        </p:nvSpPr>
        <p:spPr>
          <a:xfrm>
            <a:off x="689886" y="4560241"/>
            <a:ext cx="138126" cy="137818"/>
          </a:xfrm>
          <a:custGeom>
            <a:rect b="b" l="l" r="r" t="t"/>
            <a:pathLst>
              <a:path extrusionOk="0" h="275636" w="276253">
                <a:moveTo>
                  <a:pt x="0" y="0"/>
                </a:moveTo>
                <a:lnTo>
                  <a:pt x="276252" y="0"/>
                </a:lnTo>
                <a:lnTo>
                  <a:pt x="276252" y="275636"/>
                </a:lnTo>
                <a:lnTo>
                  <a:pt x="0" y="27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1"/>
          <p:cNvSpPr/>
          <p:nvPr/>
        </p:nvSpPr>
        <p:spPr>
          <a:xfrm rot="-1547762">
            <a:off x="7790323" y="4335817"/>
            <a:ext cx="1230707" cy="1166551"/>
          </a:xfrm>
          <a:custGeom>
            <a:rect b="b" l="l" r="r" t="t"/>
            <a:pathLst>
              <a:path extrusionOk="0" h="2334007" w="2462369">
                <a:moveTo>
                  <a:pt x="0" y="0"/>
                </a:moveTo>
                <a:lnTo>
                  <a:pt x="2462369" y="0"/>
                </a:lnTo>
                <a:lnTo>
                  <a:pt x="2462369" y="2334006"/>
                </a:lnTo>
                <a:lnTo>
                  <a:pt x="0" y="233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1"/>
          <p:cNvSpPr txBox="1"/>
          <p:nvPr/>
        </p:nvSpPr>
        <p:spPr>
          <a:xfrm>
            <a:off x="514350" y="1083273"/>
            <a:ext cx="81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1" name="Google Shape;211;p21"/>
          <p:cNvSpPr txBox="1"/>
          <p:nvPr/>
        </p:nvSpPr>
        <p:spPr>
          <a:xfrm>
            <a:off x="459700" y="1083275"/>
            <a:ext cx="700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65325"/>
            <a:ext cx="8839201" cy="2944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